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28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2.wav"/><Relationship Id="rId1" Type="http://schemas.openxmlformats.org/officeDocument/2006/relationships/slideLayout" Target="../slideLayouts/slideLayout1.xml"/><Relationship Id="rId4" Type="http://schemas.openxmlformats.org/officeDocument/2006/relationships/audio" Target="../media/audio2.wav"/></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92894" y="2342317"/>
            <a:ext cx="4900613" cy="3544848"/>
          </a:xfrm>
          <a:prstGeom prst="rect">
            <a:avLst/>
          </a:prstGeom>
        </p:spPr>
      </p:pic>
      <p:sp>
        <p:nvSpPr>
          <p:cNvPr id="6" name="Text 2"/>
          <p:cNvSpPr/>
          <p:nvPr/>
        </p:nvSpPr>
        <p:spPr>
          <a:xfrm>
            <a:off x="6306383" y="1149787"/>
            <a:ext cx="7504033" cy="3031093"/>
          </a:xfrm>
          <a:prstGeom prst="rect">
            <a:avLst/>
          </a:prstGeom>
          <a:noFill/>
          <a:ln/>
        </p:spPr>
        <p:txBody>
          <a:bodyPr wrap="square" rtlCol="0" anchor="t"/>
          <a:lstStyle/>
          <a:p>
            <a:pPr marL="0" indent="0">
              <a:lnSpc>
                <a:spcPts val="7956"/>
              </a:lnSpc>
              <a:buNone/>
            </a:pPr>
            <a:r>
              <a:rPr lang="en-US" sz="6365" dirty="0">
                <a:solidFill>
                  <a:srgbClr val="FBF3FA"/>
                </a:solidFill>
                <a:latin typeface="Fira Mono" pitchFamily="34" charset="0"/>
                <a:ea typeface="Fira Mono" pitchFamily="34" charset="-122"/>
                <a:cs typeface="Fira Mono" pitchFamily="34" charset="-120"/>
              </a:rPr>
              <a:t>Introduction to Risk Analysis on the Cloud</a:t>
            </a:r>
            <a:endParaRPr lang="en-US" sz="6365" dirty="0"/>
          </a:p>
        </p:txBody>
      </p:sp>
      <p:sp>
        <p:nvSpPr>
          <p:cNvPr id="7" name="Text 3"/>
          <p:cNvSpPr/>
          <p:nvPr/>
        </p:nvSpPr>
        <p:spPr>
          <a:xfrm>
            <a:off x="6306383" y="4532233"/>
            <a:ext cx="7504033" cy="1874044"/>
          </a:xfrm>
          <a:prstGeom prst="rect">
            <a:avLst/>
          </a:prstGeom>
          <a:noFill/>
          <a:ln/>
        </p:spPr>
        <p:txBody>
          <a:bodyPr wrap="square" rtlCol="0" anchor="t"/>
          <a:lstStyle/>
          <a:p>
            <a:pPr marL="0" indent="0">
              <a:lnSpc>
                <a:spcPts val="2952"/>
              </a:lnSpc>
              <a:buNone/>
            </a:pPr>
            <a:r>
              <a:rPr lang="en-US" sz="1845" dirty="0">
                <a:solidFill>
                  <a:srgbClr val="E0D6DE"/>
                </a:solidFill>
                <a:latin typeface="Fira Sans" pitchFamily="34" charset="0"/>
                <a:ea typeface="Fira Sans" pitchFamily="34" charset="-122"/>
                <a:cs typeface="Fira Sans" pitchFamily="34" charset="-120"/>
              </a:rPr>
              <a:t>Cloud computing has transformed the way businesses operate, but it also presents unique challenges for risk management. This presentation explores the evolution of risk analysis in the cloud era, focusing on developing a comprehensive platform for proactive risk mitigation.</a:t>
            </a:r>
            <a:endParaRPr lang="en-US" sz="1845" dirty="0"/>
          </a:p>
        </p:txBody>
      </p:sp>
      <p:sp>
        <p:nvSpPr>
          <p:cNvPr id="10" name="Text 6"/>
          <p:cNvSpPr/>
          <p:nvPr/>
        </p:nvSpPr>
        <p:spPr>
          <a:xfrm>
            <a:off x="6798230" y="6669762"/>
            <a:ext cx="3050619" cy="1150263"/>
          </a:xfrm>
          <a:prstGeom prst="rect">
            <a:avLst/>
          </a:prstGeom>
          <a:noFill/>
          <a:ln/>
        </p:spPr>
        <p:txBody>
          <a:bodyPr wrap="none" rtlCol="0" anchor="t"/>
          <a:lstStyle/>
          <a:p>
            <a:pPr marL="0" indent="0" algn="l">
              <a:lnSpc>
                <a:spcPts val="3229"/>
              </a:lnSpc>
              <a:buNone/>
            </a:pPr>
            <a:r>
              <a:rPr lang="en-US" sz="2306" b="1" dirty="0">
                <a:solidFill>
                  <a:srgbClr val="E0D6DE"/>
                </a:solidFill>
                <a:latin typeface="Fira Sans" pitchFamily="34" charset="0"/>
                <a:ea typeface="Fira Sans" pitchFamily="34" charset="-122"/>
                <a:cs typeface="Fira Sans" pitchFamily="34" charset="-120"/>
              </a:rPr>
              <a:t> D Sai Venkat Krishna</a:t>
            </a:r>
          </a:p>
          <a:p>
            <a:pPr marL="0" indent="0" algn="l">
              <a:lnSpc>
                <a:spcPts val="3229"/>
              </a:lnSpc>
              <a:buNone/>
            </a:pPr>
            <a:r>
              <a:rPr lang="en-US" sz="2306" b="1" dirty="0">
                <a:solidFill>
                  <a:srgbClr val="E0D6DE"/>
                </a:solidFill>
                <a:latin typeface="Fira Sans" pitchFamily="34" charset="0"/>
              </a:rPr>
              <a:t>192210328</a:t>
            </a:r>
          </a:p>
          <a:p>
            <a:pPr marL="0" indent="0" algn="l">
              <a:lnSpc>
                <a:spcPts val="3229"/>
              </a:lnSpc>
              <a:buNone/>
            </a:pPr>
            <a:r>
              <a:rPr lang="en-US" sz="2306" b="1">
                <a:solidFill>
                  <a:srgbClr val="E0D6DE"/>
                </a:solidFill>
                <a:latin typeface="Fira Sans" pitchFamily="34" charset="0"/>
              </a:rPr>
              <a:t>CSE</a:t>
            </a:r>
            <a:endParaRPr lang="en-US" sz="2306"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
        <p:nvSpPr>
          <p:cNvPr id="4" name="Text 2"/>
          <p:cNvSpPr/>
          <p:nvPr/>
        </p:nvSpPr>
        <p:spPr>
          <a:xfrm>
            <a:off x="864037" y="1807964"/>
            <a:ext cx="11110079" cy="771525"/>
          </a:xfrm>
          <a:prstGeom prst="rect">
            <a:avLst/>
          </a:prstGeom>
          <a:noFill/>
          <a:ln/>
        </p:spPr>
        <p:txBody>
          <a:bodyPr wrap="non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Assessing Risks Across Domains</a:t>
            </a:r>
            <a:endParaRPr lang="en-US" sz="4860" dirty="0"/>
          </a:p>
        </p:txBody>
      </p:sp>
      <p:sp>
        <p:nvSpPr>
          <p:cNvPr id="5" name="Text 3"/>
          <p:cNvSpPr/>
          <p:nvPr/>
        </p:nvSpPr>
        <p:spPr>
          <a:xfrm>
            <a:off x="864037" y="3196590"/>
            <a:ext cx="3086100" cy="385763"/>
          </a:xfrm>
          <a:prstGeom prst="rect">
            <a:avLst/>
          </a:prstGeom>
          <a:noFill/>
          <a:ln/>
        </p:spPr>
        <p:txBody>
          <a:bodyPr wrap="non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Cyber Security</a:t>
            </a:r>
            <a:endParaRPr lang="en-US" sz="2430" dirty="0"/>
          </a:p>
        </p:txBody>
      </p:sp>
      <p:sp>
        <p:nvSpPr>
          <p:cNvPr id="6" name="Text 4"/>
          <p:cNvSpPr/>
          <p:nvPr/>
        </p:nvSpPr>
        <p:spPr>
          <a:xfrm>
            <a:off x="864037" y="3829169"/>
            <a:ext cx="3898821" cy="2370296"/>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Cybersecurity threats are becoming increasingly sophisticated, targeting cloud infrastructure with data breaches, malware attacks, and denial-of-service attacks.</a:t>
            </a:r>
            <a:endParaRPr lang="en-US" sz="1944" dirty="0"/>
          </a:p>
        </p:txBody>
      </p:sp>
      <p:sp>
        <p:nvSpPr>
          <p:cNvPr id="7" name="Text 5"/>
          <p:cNvSpPr/>
          <p:nvPr/>
        </p:nvSpPr>
        <p:spPr>
          <a:xfrm>
            <a:off x="5372695" y="3196590"/>
            <a:ext cx="3086100" cy="385763"/>
          </a:xfrm>
          <a:prstGeom prst="rect">
            <a:avLst/>
          </a:prstGeom>
          <a:noFill/>
          <a:ln/>
        </p:spPr>
        <p:txBody>
          <a:bodyPr wrap="non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Financial Risk</a:t>
            </a:r>
            <a:endParaRPr lang="en-US" sz="2430" dirty="0"/>
          </a:p>
        </p:txBody>
      </p:sp>
      <p:sp>
        <p:nvSpPr>
          <p:cNvPr id="8" name="Text 6"/>
          <p:cNvSpPr/>
          <p:nvPr/>
        </p:nvSpPr>
        <p:spPr>
          <a:xfrm>
            <a:off x="5372695" y="3829169"/>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Financial risk in the cloud encompasses data integrity, financial fraud, and compliance with regulations like PCI DSS and GDPR.</a:t>
            </a:r>
            <a:endParaRPr lang="en-US" sz="1944" dirty="0"/>
          </a:p>
        </p:txBody>
      </p:sp>
      <p:sp>
        <p:nvSpPr>
          <p:cNvPr id="9" name="Text 7"/>
          <p:cNvSpPr/>
          <p:nvPr/>
        </p:nvSpPr>
        <p:spPr>
          <a:xfrm>
            <a:off x="9881354" y="3196590"/>
            <a:ext cx="3086100" cy="385763"/>
          </a:xfrm>
          <a:prstGeom prst="rect">
            <a:avLst/>
          </a:prstGeom>
          <a:noFill/>
          <a:ln/>
        </p:spPr>
        <p:txBody>
          <a:bodyPr wrap="non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Operational Risk</a:t>
            </a:r>
            <a:endParaRPr lang="en-US" sz="2430" dirty="0"/>
          </a:p>
        </p:txBody>
      </p:sp>
      <p:sp>
        <p:nvSpPr>
          <p:cNvPr id="10" name="Text 8"/>
          <p:cNvSpPr/>
          <p:nvPr/>
        </p:nvSpPr>
        <p:spPr>
          <a:xfrm>
            <a:off x="9881354" y="3829169"/>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Operational risks include system downtime, service outages, and disruptions to cloud-based services, affecting business continuity.</a:t>
            </a:r>
            <a:endParaRPr lang="en-US" sz="1944"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710101"/>
            <a:ext cx="5054322" cy="2809399"/>
          </a:xfrm>
          <a:prstGeom prst="rect">
            <a:avLst/>
          </a:prstGeom>
        </p:spPr>
      </p:pic>
      <p:sp>
        <p:nvSpPr>
          <p:cNvPr id="6" name="Text 2"/>
          <p:cNvSpPr/>
          <p:nvPr/>
        </p:nvSpPr>
        <p:spPr>
          <a:xfrm>
            <a:off x="604837" y="944047"/>
            <a:ext cx="7934325" cy="1080135"/>
          </a:xfrm>
          <a:prstGeom prst="rect">
            <a:avLst/>
          </a:prstGeom>
          <a:noFill/>
          <a:ln/>
        </p:spPr>
        <p:txBody>
          <a:bodyPr wrap="squar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Developing a Comprehensive Risk Management Platform</a:t>
            </a:r>
            <a:endParaRPr lang="en-US" sz="3402" dirty="0"/>
          </a:p>
        </p:txBody>
      </p:sp>
      <p:sp>
        <p:nvSpPr>
          <p:cNvPr id="7" name="Shape 3"/>
          <p:cNvSpPr/>
          <p:nvPr/>
        </p:nvSpPr>
        <p:spPr>
          <a:xfrm>
            <a:off x="604837" y="2477691"/>
            <a:ext cx="388739" cy="388739"/>
          </a:xfrm>
          <a:prstGeom prst="roundRect">
            <a:avLst>
              <a:gd name="adj" fmla="val 8002"/>
            </a:avLst>
          </a:prstGeom>
          <a:solidFill>
            <a:srgbClr val="2E2E2F"/>
          </a:solidFill>
          <a:ln/>
        </p:spPr>
      </p:sp>
      <p:sp>
        <p:nvSpPr>
          <p:cNvPr id="8" name="Text 4"/>
          <p:cNvSpPr/>
          <p:nvPr/>
        </p:nvSpPr>
        <p:spPr>
          <a:xfrm>
            <a:off x="721400" y="2542461"/>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1</a:t>
            </a:r>
            <a:endParaRPr lang="en-US" sz="2041" dirty="0"/>
          </a:p>
        </p:txBody>
      </p:sp>
      <p:sp>
        <p:nvSpPr>
          <p:cNvPr id="9" name="Text 5"/>
          <p:cNvSpPr/>
          <p:nvPr/>
        </p:nvSpPr>
        <p:spPr>
          <a:xfrm>
            <a:off x="1166336" y="2477691"/>
            <a:ext cx="2462212"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Risk Identification</a:t>
            </a:r>
            <a:endParaRPr lang="en-US" sz="1701" dirty="0"/>
          </a:p>
        </p:txBody>
      </p:sp>
      <p:sp>
        <p:nvSpPr>
          <p:cNvPr id="10" name="Text 6"/>
          <p:cNvSpPr/>
          <p:nvPr/>
        </p:nvSpPr>
        <p:spPr>
          <a:xfrm>
            <a:off x="1166336" y="2851190"/>
            <a:ext cx="7372826" cy="553164"/>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The platform should identify potential threats across various domains, including cybersecurity, financial, operational, and compliance.</a:t>
            </a:r>
            <a:endParaRPr lang="en-US" sz="1361" dirty="0"/>
          </a:p>
        </p:txBody>
      </p:sp>
      <p:sp>
        <p:nvSpPr>
          <p:cNvPr id="11" name="Shape 7"/>
          <p:cNvSpPr/>
          <p:nvPr/>
        </p:nvSpPr>
        <p:spPr>
          <a:xfrm>
            <a:off x="604837" y="3771424"/>
            <a:ext cx="388739" cy="388739"/>
          </a:xfrm>
          <a:prstGeom prst="roundRect">
            <a:avLst>
              <a:gd name="adj" fmla="val 8002"/>
            </a:avLst>
          </a:prstGeom>
          <a:solidFill>
            <a:srgbClr val="2E2E2F"/>
          </a:solidFill>
          <a:ln/>
        </p:spPr>
      </p:sp>
      <p:sp>
        <p:nvSpPr>
          <p:cNvPr id="12" name="Text 8"/>
          <p:cNvSpPr/>
          <p:nvPr/>
        </p:nvSpPr>
        <p:spPr>
          <a:xfrm>
            <a:off x="721400" y="3836194"/>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2</a:t>
            </a:r>
            <a:endParaRPr lang="en-US" sz="2041" dirty="0"/>
          </a:p>
        </p:txBody>
      </p:sp>
      <p:sp>
        <p:nvSpPr>
          <p:cNvPr id="13" name="Text 9"/>
          <p:cNvSpPr/>
          <p:nvPr/>
        </p:nvSpPr>
        <p:spPr>
          <a:xfrm>
            <a:off x="1166336" y="3771424"/>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Risk Assessment</a:t>
            </a:r>
            <a:endParaRPr lang="en-US" sz="1701" dirty="0"/>
          </a:p>
        </p:txBody>
      </p:sp>
      <p:sp>
        <p:nvSpPr>
          <p:cNvPr id="14" name="Text 10"/>
          <p:cNvSpPr/>
          <p:nvPr/>
        </p:nvSpPr>
        <p:spPr>
          <a:xfrm>
            <a:off x="1166336" y="4144923"/>
            <a:ext cx="7372826" cy="553164"/>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The platform must assess the likelihood and impact of each identified risk, allowing for prioritization and resource allocation.</a:t>
            </a:r>
            <a:endParaRPr lang="en-US" sz="1361" dirty="0"/>
          </a:p>
        </p:txBody>
      </p:sp>
      <p:sp>
        <p:nvSpPr>
          <p:cNvPr id="15" name="Shape 11"/>
          <p:cNvSpPr/>
          <p:nvPr/>
        </p:nvSpPr>
        <p:spPr>
          <a:xfrm>
            <a:off x="604837" y="5065157"/>
            <a:ext cx="388739" cy="388739"/>
          </a:xfrm>
          <a:prstGeom prst="roundRect">
            <a:avLst>
              <a:gd name="adj" fmla="val 8002"/>
            </a:avLst>
          </a:prstGeom>
          <a:solidFill>
            <a:srgbClr val="2E2E2F"/>
          </a:solidFill>
          <a:ln/>
        </p:spPr>
      </p:sp>
      <p:sp>
        <p:nvSpPr>
          <p:cNvPr id="16" name="Text 12"/>
          <p:cNvSpPr/>
          <p:nvPr/>
        </p:nvSpPr>
        <p:spPr>
          <a:xfrm>
            <a:off x="721400" y="5129927"/>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3</a:t>
            </a:r>
            <a:endParaRPr lang="en-US" sz="2041" dirty="0"/>
          </a:p>
        </p:txBody>
      </p:sp>
      <p:sp>
        <p:nvSpPr>
          <p:cNvPr id="17" name="Text 13"/>
          <p:cNvSpPr/>
          <p:nvPr/>
        </p:nvSpPr>
        <p:spPr>
          <a:xfrm>
            <a:off x="1166336" y="5065157"/>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Risk Mitigation</a:t>
            </a:r>
            <a:endParaRPr lang="en-US" sz="1701" dirty="0"/>
          </a:p>
        </p:txBody>
      </p:sp>
      <p:sp>
        <p:nvSpPr>
          <p:cNvPr id="18" name="Text 14"/>
          <p:cNvSpPr/>
          <p:nvPr/>
        </p:nvSpPr>
        <p:spPr>
          <a:xfrm>
            <a:off x="1166336" y="5438656"/>
            <a:ext cx="7372826" cy="553164"/>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The platform should propose and implement effective mitigation strategies, including security controls, policies, and procedures.</a:t>
            </a:r>
            <a:endParaRPr lang="en-US" sz="1361" dirty="0"/>
          </a:p>
        </p:txBody>
      </p:sp>
      <p:sp>
        <p:nvSpPr>
          <p:cNvPr id="19" name="Shape 15"/>
          <p:cNvSpPr/>
          <p:nvPr/>
        </p:nvSpPr>
        <p:spPr>
          <a:xfrm>
            <a:off x="604837" y="6358890"/>
            <a:ext cx="388739" cy="388739"/>
          </a:xfrm>
          <a:prstGeom prst="roundRect">
            <a:avLst>
              <a:gd name="adj" fmla="val 8002"/>
            </a:avLst>
          </a:prstGeom>
          <a:solidFill>
            <a:srgbClr val="2E2E2F"/>
          </a:solidFill>
          <a:ln/>
        </p:spPr>
      </p:sp>
      <p:sp>
        <p:nvSpPr>
          <p:cNvPr id="20" name="Text 16"/>
          <p:cNvSpPr/>
          <p:nvPr/>
        </p:nvSpPr>
        <p:spPr>
          <a:xfrm>
            <a:off x="721400" y="6423660"/>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4</a:t>
            </a:r>
            <a:endParaRPr lang="en-US" sz="2041" dirty="0"/>
          </a:p>
        </p:txBody>
      </p:sp>
      <p:sp>
        <p:nvSpPr>
          <p:cNvPr id="21" name="Text 17"/>
          <p:cNvSpPr/>
          <p:nvPr/>
        </p:nvSpPr>
        <p:spPr>
          <a:xfrm>
            <a:off x="1166336" y="6358890"/>
            <a:ext cx="2721412"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Continuous Monitoring</a:t>
            </a:r>
            <a:endParaRPr lang="en-US" sz="1701" dirty="0"/>
          </a:p>
        </p:txBody>
      </p:sp>
      <p:sp>
        <p:nvSpPr>
          <p:cNvPr id="22" name="Text 18"/>
          <p:cNvSpPr/>
          <p:nvPr/>
        </p:nvSpPr>
        <p:spPr>
          <a:xfrm>
            <a:off x="1166336" y="6732389"/>
            <a:ext cx="7372826" cy="553164"/>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Real-time monitoring and automated alerts are crucial for early detection of potential threats and rapid response to security incidents.</a:t>
            </a:r>
            <a:endParaRPr lang="en-US" sz="1361"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1290" y="2525554"/>
            <a:ext cx="5031700" cy="3178373"/>
          </a:xfrm>
          <a:prstGeom prst="rect">
            <a:avLst/>
          </a:prstGeom>
        </p:spPr>
      </p:pic>
      <p:sp>
        <p:nvSpPr>
          <p:cNvPr id="6" name="Text 2"/>
          <p:cNvSpPr/>
          <p:nvPr/>
        </p:nvSpPr>
        <p:spPr>
          <a:xfrm>
            <a:off x="636508" y="935831"/>
            <a:ext cx="7870984" cy="1704856"/>
          </a:xfrm>
          <a:prstGeom prst="rect">
            <a:avLst/>
          </a:prstGeom>
          <a:noFill/>
          <a:ln/>
        </p:spPr>
        <p:txBody>
          <a:bodyPr wrap="square" rtlCol="0" anchor="t"/>
          <a:lstStyle/>
          <a:p>
            <a:pPr marL="0" indent="0">
              <a:lnSpc>
                <a:spcPts val="4475"/>
              </a:lnSpc>
              <a:buNone/>
            </a:pPr>
            <a:r>
              <a:rPr lang="en-US" sz="3580" dirty="0">
                <a:solidFill>
                  <a:srgbClr val="FBF3FA"/>
                </a:solidFill>
                <a:latin typeface="Fira Mono" pitchFamily="34" charset="0"/>
                <a:ea typeface="Fira Mono" pitchFamily="34" charset="-122"/>
                <a:cs typeface="Fira Mono" pitchFamily="34" charset="-120"/>
              </a:rPr>
              <a:t>Leveraging Cloud Infrastructure for Scalability</a:t>
            </a:r>
            <a:endParaRPr lang="en-US" sz="3580" dirty="0"/>
          </a:p>
        </p:txBody>
      </p:sp>
      <p:sp>
        <p:nvSpPr>
          <p:cNvPr id="7" name="Shape 3"/>
          <p:cNvSpPr/>
          <p:nvPr/>
        </p:nvSpPr>
        <p:spPr>
          <a:xfrm>
            <a:off x="636508" y="2913459"/>
            <a:ext cx="7870984" cy="1338858"/>
          </a:xfrm>
          <a:prstGeom prst="roundRect">
            <a:avLst>
              <a:gd name="adj" fmla="val 2445"/>
            </a:avLst>
          </a:prstGeom>
          <a:solidFill>
            <a:srgbClr val="2E2E2F"/>
          </a:solidFill>
          <a:ln/>
        </p:spPr>
      </p:sp>
      <p:sp>
        <p:nvSpPr>
          <p:cNvPr id="8" name="Text 4"/>
          <p:cNvSpPr/>
          <p:nvPr/>
        </p:nvSpPr>
        <p:spPr>
          <a:xfrm>
            <a:off x="818317" y="3095268"/>
            <a:ext cx="2273498" cy="284202"/>
          </a:xfrm>
          <a:prstGeom prst="rect">
            <a:avLst/>
          </a:prstGeom>
          <a:noFill/>
          <a:ln/>
        </p:spPr>
        <p:txBody>
          <a:bodyPr wrap="none" rtlCol="0" anchor="t"/>
          <a:lstStyle/>
          <a:p>
            <a:pPr marL="0" indent="0">
              <a:lnSpc>
                <a:spcPts val="2238"/>
              </a:lnSpc>
              <a:buNone/>
            </a:pPr>
            <a:r>
              <a:rPr lang="en-US" sz="1790" dirty="0">
                <a:solidFill>
                  <a:srgbClr val="E0D6DE"/>
                </a:solidFill>
                <a:latin typeface="Fira Mono" pitchFamily="34" charset="0"/>
                <a:ea typeface="Fira Mono" pitchFamily="34" charset="-122"/>
                <a:cs typeface="Fira Mono" pitchFamily="34" charset="-120"/>
              </a:rPr>
              <a:t>Elasticity</a:t>
            </a:r>
            <a:endParaRPr lang="en-US" sz="1790" dirty="0"/>
          </a:p>
        </p:txBody>
      </p:sp>
      <p:sp>
        <p:nvSpPr>
          <p:cNvPr id="9" name="Text 5"/>
          <p:cNvSpPr/>
          <p:nvPr/>
        </p:nvSpPr>
        <p:spPr>
          <a:xfrm>
            <a:off x="818317" y="3488531"/>
            <a:ext cx="7507367" cy="581978"/>
          </a:xfrm>
          <a:prstGeom prst="rect">
            <a:avLst/>
          </a:prstGeom>
          <a:noFill/>
          <a:ln/>
        </p:spPr>
        <p:txBody>
          <a:bodyPr wrap="square" rtlCol="0" anchor="t"/>
          <a:lstStyle/>
          <a:p>
            <a:pPr marL="0" indent="0">
              <a:lnSpc>
                <a:spcPts val="2291"/>
              </a:lnSpc>
              <a:buNone/>
            </a:pPr>
            <a:r>
              <a:rPr lang="en-US" sz="1432" dirty="0">
                <a:solidFill>
                  <a:srgbClr val="E0D6DE"/>
                </a:solidFill>
                <a:latin typeface="Fira Sans" pitchFamily="34" charset="0"/>
                <a:ea typeface="Fira Sans" pitchFamily="34" charset="-122"/>
                <a:cs typeface="Fira Sans" pitchFamily="34" charset="-120"/>
              </a:rPr>
              <a:t>Cloud infrastructure provides dynamic scalability, enabling resources to be allocated and adjusted on demand to meet changing risk assessment needs.</a:t>
            </a:r>
            <a:endParaRPr lang="en-US" sz="1432" dirty="0"/>
          </a:p>
        </p:txBody>
      </p:sp>
      <p:sp>
        <p:nvSpPr>
          <p:cNvPr id="10" name="Shape 6"/>
          <p:cNvSpPr/>
          <p:nvPr/>
        </p:nvSpPr>
        <p:spPr>
          <a:xfrm>
            <a:off x="636508" y="4434126"/>
            <a:ext cx="7870984" cy="1338858"/>
          </a:xfrm>
          <a:prstGeom prst="roundRect">
            <a:avLst>
              <a:gd name="adj" fmla="val 2445"/>
            </a:avLst>
          </a:prstGeom>
          <a:solidFill>
            <a:srgbClr val="2E2E2F"/>
          </a:solidFill>
          <a:ln/>
        </p:spPr>
      </p:sp>
      <p:sp>
        <p:nvSpPr>
          <p:cNvPr id="11" name="Text 7"/>
          <p:cNvSpPr/>
          <p:nvPr/>
        </p:nvSpPr>
        <p:spPr>
          <a:xfrm>
            <a:off x="818317" y="4615934"/>
            <a:ext cx="2273498" cy="284202"/>
          </a:xfrm>
          <a:prstGeom prst="rect">
            <a:avLst/>
          </a:prstGeom>
          <a:noFill/>
          <a:ln/>
        </p:spPr>
        <p:txBody>
          <a:bodyPr wrap="none" rtlCol="0" anchor="t"/>
          <a:lstStyle/>
          <a:p>
            <a:pPr marL="0" indent="0">
              <a:lnSpc>
                <a:spcPts val="2238"/>
              </a:lnSpc>
              <a:buNone/>
            </a:pPr>
            <a:r>
              <a:rPr lang="en-US" sz="1790" dirty="0">
                <a:solidFill>
                  <a:srgbClr val="E0D6DE"/>
                </a:solidFill>
                <a:latin typeface="Fira Mono" pitchFamily="34" charset="0"/>
                <a:ea typeface="Fira Mono" pitchFamily="34" charset="-122"/>
                <a:cs typeface="Fira Mono" pitchFamily="34" charset="-120"/>
              </a:rPr>
              <a:t>Automation</a:t>
            </a:r>
            <a:endParaRPr lang="en-US" sz="1790" dirty="0"/>
          </a:p>
        </p:txBody>
      </p:sp>
      <p:sp>
        <p:nvSpPr>
          <p:cNvPr id="12" name="Text 8"/>
          <p:cNvSpPr/>
          <p:nvPr/>
        </p:nvSpPr>
        <p:spPr>
          <a:xfrm>
            <a:off x="818317" y="5009198"/>
            <a:ext cx="7507367" cy="581978"/>
          </a:xfrm>
          <a:prstGeom prst="rect">
            <a:avLst/>
          </a:prstGeom>
          <a:noFill/>
          <a:ln/>
        </p:spPr>
        <p:txBody>
          <a:bodyPr wrap="square" rtlCol="0" anchor="t"/>
          <a:lstStyle/>
          <a:p>
            <a:pPr marL="0" indent="0">
              <a:lnSpc>
                <a:spcPts val="2291"/>
              </a:lnSpc>
              <a:buNone/>
            </a:pPr>
            <a:r>
              <a:rPr lang="en-US" sz="1432" dirty="0">
                <a:solidFill>
                  <a:srgbClr val="E0D6DE"/>
                </a:solidFill>
                <a:latin typeface="Fira Sans" pitchFamily="34" charset="0"/>
                <a:ea typeface="Fira Sans" pitchFamily="34" charset="-122"/>
                <a:cs typeface="Fira Sans" pitchFamily="34" charset="-120"/>
              </a:rPr>
              <a:t>Automating risk analysis tasks, such as vulnerability scanning and compliance audits, streamlines processes and reduces manual errors.</a:t>
            </a:r>
            <a:endParaRPr lang="en-US" sz="1432" dirty="0"/>
          </a:p>
        </p:txBody>
      </p:sp>
      <p:sp>
        <p:nvSpPr>
          <p:cNvPr id="13" name="Shape 9"/>
          <p:cNvSpPr/>
          <p:nvPr/>
        </p:nvSpPr>
        <p:spPr>
          <a:xfrm>
            <a:off x="636508" y="5954792"/>
            <a:ext cx="7870984" cy="1338858"/>
          </a:xfrm>
          <a:prstGeom prst="roundRect">
            <a:avLst>
              <a:gd name="adj" fmla="val 2445"/>
            </a:avLst>
          </a:prstGeom>
          <a:solidFill>
            <a:srgbClr val="2E2E2F"/>
          </a:solidFill>
          <a:ln/>
        </p:spPr>
      </p:sp>
      <p:sp>
        <p:nvSpPr>
          <p:cNvPr id="14" name="Text 10"/>
          <p:cNvSpPr/>
          <p:nvPr/>
        </p:nvSpPr>
        <p:spPr>
          <a:xfrm>
            <a:off x="818317" y="6136600"/>
            <a:ext cx="2273498" cy="284202"/>
          </a:xfrm>
          <a:prstGeom prst="rect">
            <a:avLst/>
          </a:prstGeom>
          <a:noFill/>
          <a:ln/>
        </p:spPr>
        <p:txBody>
          <a:bodyPr wrap="none" rtlCol="0" anchor="t"/>
          <a:lstStyle/>
          <a:p>
            <a:pPr marL="0" indent="0">
              <a:lnSpc>
                <a:spcPts val="2238"/>
              </a:lnSpc>
              <a:buNone/>
            </a:pPr>
            <a:r>
              <a:rPr lang="en-US" sz="1790" dirty="0">
                <a:solidFill>
                  <a:srgbClr val="E0D6DE"/>
                </a:solidFill>
                <a:latin typeface="Fira Mono" pitchFamily="34" charset="0"/>
                <a:ea typeface="Fira Mono" pitchFamily="34" charset="-122"/>
                <a:cs typeface="Fira Mono" pitchFamily="34" charset="-120"/>
              </a:rPr>
              <a:t>Data Analytics</a:t>
            </a:r>
            <a:endParaRPr lang="en-US" sz="1790" dirty="0"/>
          </a:p>
        </p:txBody>
      </p:sp>
      <p:sp>
        <p:nvSpPr>
          <p:cNvPr id="15" name="Text 11"/>
          <p:cNvSpPr/>
          <p:nvPr/>
        </p:nvSpPr>
        <p:spPr>
          <a:xfrm>
            <a:off x="818317" y="6529864"/>
            <a:ext cx="7507367" cy="581978"/>
          </a:xfrm>
          <a:prstGeom prst="rect">
            <a:avLst/>
          </a:prstGeom>
          <a:noFill/>
          <a:ln/>
        </p:spPr>
        <p:txBody>
          <a:bodyPr wrap="square" rtlCol="0" anchor="t"/>
          <a:lstStyle/>
          <a:p>
            <a:pPr marL="0" indent="0">
              <a:lnSpc>
                <a:spcPts val="2291"/>
              </a:lnSpc>
              <a:buNone/>
            </a:pPr>
            <a:r>
              <a:rPr lang="en-US" sz="1432" dirty="0">
                <a:solidFill>
                  <a:srgbClr val="E0D6DE"/>
                </a:solidFill>
                <a:latin typeface="Fira Sans" pitchFamily="34" charset="0"/>
                <a:ea typeface="Fira Sans" pitchFamily="34" charset="-122"/>
                <a:cs typeface="Fira Sans" pitchFamily="34" charset="-120"/>
              </a:rPr>
              <a:t>Cloud-based data analytics platforms facilitate the analysis of vast amounts of data, enabling the identification of patterns and anomalies.</a:t>
            </a:r>
            <a:endParaRPr lang="en-US" sz="1432"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5694" y="2223611"/>
            <a:ext cx="5043011" cy="3782258"/>
          </a:xfrm>
          <a:prstGeom prst="rect">
            <a:avLst/>
          </a:prstGeom>
        </p:spPr>
      </p:pic>
      <p:sp>
        <p:nvSpPr>
          <p:cNvPr id="6" name="Text 2"/>
          <p:cNvSpPr/>
          <p:nvPr/>
        </p:nvSpPr>
        <p:spPr>
          <a:xfrm>
            <a:off x="620911" y="1298496"/>
            <a:ext cx="7902178" cy="1108710"/>
          </a:xfrm>
          <a:prstGeom prst="rect">
            <a:avLst/>
          </a:prstGeom>
          <a:noFill/>
          <a:ln/>
        </p:spPr>
        <p:txBody>
          <a:bodyPr wrap="square" rtlCol="0" anchor="t"/>
          <a:lstStyle/>
          <a:p>
            <a:pPr marL="0" indent="0">
              <a:lnSpc>
                <a:spcPts val="4365"/>
              </a:lnSpc>
              <a:buNone/>
            </a:pPr>
            <a:r>
              <a:rPr lang="en-US" sz="3492" dirty="0">
                <a:solidFill>
                  <a:srgbClr val="FBF3FA"/>
                </a:solidFill>
                <a:latin typeface="Fira Mono" pitchFamily="34" charset="0"/>
                <a:ea typeface="Fira Mono" pitchFamily="34" charset="-122"/>
                <a:cs typeface="Fira Mono" pitchFamily="34" charset="-120"/>
              </a:rPr>
              <a:t>Implementing Automated Risk Monitoring and Alerting</a:t>
            </a:r>
            <a:endParaRPr lang="en-US" sz="3492" dirty="0"/>
          </a:p>
        </p:txBody>
      </p:sp>
      <p:pic>
        <p:nvPicPr>
          <p:cNvPr id="7" name="Image 2" descr="preencoded.png"/>
          <p:cNvPicPr>
            <a:picLocks noChangeAspect="1"/>
          </p:cNvPicPr>
          <p:nvPr/>
        </p:nvPicPr>
        <p:blipFill>
          <a:blip r:embed="rId5"/>
          <a:stretch>
            <a:fillRect/>
          </a:stretch>
        </p:blipFill>
        <p:spPr>
          <a:xfrm>
            <a:off x="620911" y="2673310"/>
            <a:ext cx="887016" cy="1419225"/>
          </a:xfrm>
          <a:prstGeom prst="rect">
            <a:avLst/>
          </a:prstGeom>
        </p:spPr>
      </p:pic>
      <p:sp>
        <p:nvSpPr>
          <p:cNvPr id="8" name="Text 3"/>
          <p:cNvSpPr/>
          <p:nvPr/>
        </p:nvSpPr>
        <p:spPr>
          <a:xfrm>
            <a:off x="1774031" y="2850713"/>
            <a:ext cx="2660333" cy="277178"/>
          </a:xfrm>
          <a:prstGeom prst="rect">
            <a:avLst/>
          </a:prstGeom>
          <a:noFill/>
          <a:ln/>
        </p:spPr>
        <p:txBody>
          <a:bodyPr wrap="none" rtlCol="0" anchor="t"/>
          <a:lstStyle/>
          <a:p>
            <a:pPr marL="0" indent="0" algn="l">
              <a:lnSpc>
                <a:spcPts val="2183"/>
              </a:lnSpc>
              <a:buNone/>
            </a:pPr>
            <a:r>
              <a:rPr lang="en-US" sz="1746" dirty="0">
                <a:solidFill>
                  <a:srgbClr val="E0D6DE"/>
                </a:solidFill>
                <a:latin typeface="Fira Mono" pitchFamily="34" charset="0"/>
                <a:ea typeface="Fira Mono" pitchFamily="34" charset="-122"/>
                <a:cs typeface="Fira Mono" pitchFamily="34" charset="-120"/>
              </a:rPr>
              <a:t>Real-time Monitoring</a:t>
            </a:r>
            <a:endParaRPr lang="en-US" sz="1746" dirty="0"/>
          </a:p>
        </p:txBody>
      </p:sp>
      <p:sp>
        <p:nvSpPr>
          <p:cNvPr id="9" name="Text 4"/>
          <p:cNvSpPr/>
          <p:nvPr/>
        </p:nvSpPr>
        <p:spPr>
          <a:xfrm>
            <a:off x="1774031" y="3234333"/>
            <a:ext cx="6749058" cy="567690"/>
          </a:xfrm>
          <a:prstGeom prst="rect">
            <a:avLst/>
          </a:prstGeom>
          <a:noFill/>
          <a:ln/>
        </p:spPr>
        <p:txBody>
          <a:bodyPr wrap="square" rtlCol="0" anchor="t"/>
          <a:lstStyle/>
          <a:p>
            <a:pPr marL="0" indent="0" algn="l">
              <a:lnSpc>
                <a:spcPts val="2235"/>
              </a:lnSpc>
              <a:buNone/>
            </a:pPr>
            <a:r>
              <a:rPr lang="en-US" sz="1397" dirty="0">
                <a:solidFill>
                  <a:srgbClr val="E0D6DE"/>
                </a:solidFill>
                <a:latin typeface="Fira Sans" pitchFamily="34" charset="0"/>
                <a:ea typeface="Fira Sans" pitchFamily="34" charset="-122"/>
                <a:cs typeface="Fira Sans" pitchFamily="34" charset="-120"/>
              </a:rPr>
              <a:t>Continuous monitoring of cloud environments, including security logs, network traffic, and user activity, is crucial for early detection of threats.</a:t>
            </a:r>
            <a:endParaRPr lang="en-US" sz="1397" dirty="0"/>
          </a:p>
        </p:txBody>
      </p:sp>
      <p:pic>
        <p:nvPicPr>
          <p:cNvPr id="10" name="Image 3" descr="preencoded.png"/>
          <p:cNvPicPr>
            <a:picLocks noChangeAspect="1"/>
          </p:cNvPicPr>
          <p:nvPr/>
        </p:nvPicPr>
        <p:blipFill>
          <a:blip r:embed="rId6"/>
          <a:stretch>
            <a:fillRect/>
          </a:stretch>
        </p:blipFill>
        <p:spPr>
          <a:xfrm>
            <a:off x="620911" y="4092535"/>
            <a:ext cx="887016" cy="1419225"/>
          </a:xfrm>
          <a:prstGeom prst="rect">
            <a:avLst/>
          </a:prstGeom>
        </p:spPr>
      </p:pic>
      <p:sp>
        <p:nvSpPr>
          <p:cNvPr id="11" name="Text 5"/>
          <p:cNvSpPr/>
          <p:nvPr/>
        </p:nvSpPr>
        <p:spPr>
          <a:xfrm>
            <a:off x="1774031" y="4269938"/>
            <a:ext cx="2394347" cy="277178"/>
          </a:xfrm>
          <a:prstGeom prst="rect">
            <a:avLst/>
          </a:prstGeom>
          <a:noFill/>
          <a:ln/>
        </p:spPr>
        <p:txBody>
          <a:bodyPr wrap="none" rtlCol="0" anchor="t"/>
          <a:lstStyle/>
          <a:p>
            <a:pPr marL="0" indent="0" algn="l">
              <a:lnSpc>
                <a:spcPts val="2183"/>
              </a:lnSpc>
              <a:buNone/>
            </a:pPr>
            <a:r>
              <a:rPr lang="en-US" sz="1746" dirty="0">
                <a:solidFill>
                  <a:srgbClr val="E0D6DE"/>
                </a:solidFill>
                <a:latin typeface="Fira Mono" pitchFamily="34" charset="0"/>
                <a:ea typeface="Fira Mono" pitchFamily="34" charset="-122"/>
                <a:cs typeface="Fira Mono" pitchFamily="34" charset="-120"/>
              </a:rPr>
              <a:t>Automated Alerting</a:t>
            </a:r>
            <a:endParaRPr lang="en-US" sz="1746" dirty="0"/>
          </a:p>
        </p:txBody>
      </p:sp>
      <p:sp>
        <p:nvSpPr>
          <p:cNvPr id="12" name="Text 6"/>
          <p:cNvSpPr/>
          <p:nvPr/>
        </p:nvSpPr>
        <p:spPr>
          <a:xfrm>
            <a:off x="1774031" y="4653558"/>
            <a:ext cx="6749058" cy="567690"/>
          </a:xfrm>
          <a:prstGeom prst="rect">
            <a:avLst/>
          </a:prstGeom>
          <a:noFill/>
          <a:ln/>
        </p:spPr>
        <p:txBody>
          <a:bodyPr wrap="square" rtlCol="0" anchor="t"/>
          <a:lstStyle/>
          <a:p>
            <a:pPr marL="0" indent="0" algn="l">
              <a:lnSpc>
                <a:spcPts val="2235"/>
              </a:lnSpc>
              <a:buNone/>
            </a:pPr>
            <a:r>
              <a:rPr lang="en-US" sz="1397" dirty="0">
                <a:solidFill>
                  <a:srgbClr val="E0D6DE"/>
                </a:solidFill>
                <a:latin typeface="Fira Sans" pitchFamily="34" charset="0"/>
                <a:ea typeface="Fira Sans" pitchFamily="34" charset="-122"/>
                <a:cs typeface="Fira Sans" pitchFamily="34" charset="-120"/>
              </a:rPr>
              <a:t>Alerting mechanisms should be configured to trigger notifications when suspicious activity or potential vulnerabilities are detected.</a:t>
            </a:r>
            <a:endParaRPr lang="en-US" sz="1397" dirty="0"/>
          </a:p>
        </p:txBody>
      </p:sp>
      <p:pic>
        <p:nvPicPr>
          <p:cNvPr id="13" name="Image 4" descr="preencoded.png"/>
          <p:cNvPicPr>
            <a:picLocks noChangeAspect="1"/>
          </p:cNvPicPr>
          <p:nvPr/>
        </p:nvPicPr>
        <p:blipFill>
          <a:blip r:embed="rId7"/>
          <a:stretch>
            <a:fillRect/>
          </a:stretch>
        </p:blipFill>
        <p:spPr>
          <a:xfrm>
            <a:off x="620911" y="5511760"/>
            <a:ext cx="887016" cy="1419225"/>
          </a:xfrm>
          <a:prstGeom prst="rect">
            <a:avLst/>
          </a:prstGeom>
        </p:spPr>
      </p:pic>
      <p:sp>
        <p:nvSpPr>
          <p:cNvPr id="14" name="Text 7"/>
          <p:cNvSpPr/>
          <p:nvPr/>
        </p:nvSpPr>
        <p:spPr>
          <a:xfrm>
            <a:off x="1774031" y="5689163"/>
            <a:ext cx="2261354" cy="277178"/>
          </a:xfrm>
          <a:prstGeom prst="rect">
            <a:avLst/>
          </a:prstGeom>
          <a:noFill/>
          <a:ln/>
        </p:spPr>
        <p:txBody>
          <a:bodyPr wrap="none" rtlCol="0" anchor="t"/>
          <a:lstStyle/>
          <a:p>
            <a:pPr marL="0" indent="0" algn="l">
              <a:lnSpc>
                <a:spcPts val="2183"/>
              </a:lnSpc>
              <a:buNone/>
            </a:pPr>
            <a:r>
              <a:rPr lang="en-US" sz="1746" dirty="0">
                <a:solidFill>
                  <a:srgbClr val="E0D6DE"/>
                </a:solidFill>
                <a:latin typeface="Fira Mono" pitchFamily="34" charset="0"/>
                <a:ea typeface="Fira Mono" pitchFamily="34" charset="-122"/>
                <a:cs typeface="Fira Mono" pitchFamily="34" charset="-120"/>
              </a:rPr>
              <a:t>Incident Response</a:t>
            </a:r>
            <a:endParaRPr lang="en-US" sz="1746" dirty="0"/>
          </a:p>
        </p:txBody>
      </p:sp>
      <p:sp>
        <p:nvSpPr>
          <p:cNvPr id="15" name="Text 8"/>
          <p:cNvSpPr/>
          <p:nvPr/>
        </p:nvSpPr>
        <p:spPr>
          <a:xfrm>
            <a:off x="1774031" y="6072783"/>
            <a:ext cx="6749058" cy="567690"/>
          </a:xfrm>
          <a:prstGeom prst="rect">
            <a:avLst/>
          </a:prstGeom>
          <a:noFill/>
          <a:ln/>
        </p:spPr>
        <p:txBody>
          <a:bodyPr wrap="square" rtlCol="0" anchor="t"/>
          <a:lstStyle/>
          <a:p>
            <a:pPr marL="0" indent="0" algn="l">
              <a:lnSpc>
                <a:spcPts val="2235"/>
              </a:lnSpc>
              <a:buNone/>
            </a:pPr>
            <a:r>
              <a:rPr lang="en-US" sz="1397" dirty="0">
                <a:solidFill>
                  <a:srgbClr val="E0D6DE"/>
                </a:solidFill>
                <a:latin typeface="Fira Sans" pitchFamily="34" charset="0"/>
                <a:ea typeface="Fira Sans" pitchFamily="34" charset="-122"/>
                <a:cs typeface="Fira Sans" pitchFamily="34" charset="-120"/>
              </a:rPr>
              <a:t>A defined incident response plan ensures swift and effective action to contain and mitigate security threats.</a:t>
            </a:r>
            <a:endParaRPr lang="en-US" sz="1397"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14630400" cy="2333982"/>
          </a:xfrm>
          <a:prstGeom prst="rect">
            <a:avLst/>
          </a:prstGeom>
        </p:spPr>
      </p:pic>
      <p:sp>
        <p:nvSpPr>
          <p:cNvPr id="5" name="Text 2"/>
          <p:cNvSpPr/>
          <p:nvPr/>
        </p:nvSpPr>
        <p:spPr>
          <a:xfrm>
            <a:off x="2215396" y="2848213"/>
            <a:ext cx="10199608" cy="1167051"/>
          </a:xfrm>
          <a:prstGeom prst="rect">
            <a:avLst/>
          </a:prstGeom>
          <a:noFill/>
          <a:ln/>
        </p:spPr>
        <p:txBody>
          <a:bodyPr wrap="square" rtlCol="0" anchor="t"/>
          <a:lstStyle/>
          <a:p>
            <a:pPr marL="0" indent="0">
              <a:lnSpc>
                <a:spcPts val="4595"/>
              </a:lnSpc>
              <a:buNone/>
            </a:pPr>
            <a:r>
              <a:rPr lang="en-US" sz="3676" dirty="0">
                <a:solidFill>
                  <a:srgbClr val="FBF3FA"/>
                </a:solidFill>
                <a:latin typeface="Fira Mono" pitchFamily="34" charset="0"/>
                <a:ea typeface="Fira Mono" pitchFamily="34" charset="-122"/>
                <a:cs typeface="Fira Mono" pitchFamily="34" charset="-120"/>
              </a:rPr>
              <a:t>Integrating with Existing Systems and Workflows</a:t>
            </a:r>
            <a:endParaRPr lang="en-US" sz="3676" dirty="0"/>
          </a:p>
        </p:txBody>
      </p:sp>
      <p:sp>
        <p:nvSpPr>
          <p:cNvPr id="6" name="Shape 3"/>
          <p:cNvSpPr/>
          <p:nvPr/>
        </p:nvSpPr>
        <p:spPr>
          <a:xfrm>
            <a:off x="2215396" y="4295299"/>
            <a:ext cx="10199608" cy="3419951"/>
          </a:xfrm>
          <a:prstGeom prst="roundRect">
            <a:avLst>
              <a:gd name="adj" fmla="val 983"/>
            </a:avLst>
          </a:prstGeom>
          <a:noFill/>
          <a:ln w="7620">
            <a:solidFill>
              <a:srgbClr val="FFFFFF">
                <a:alpha val="24000"/>
              </a:srgbClr>
            </a:solidFill>
            <a:prstDash val="solid"/>
          </a:ln>
        </p:spPr>
      </p:sp>
      <p:sp>
        <p:nvSpPr>
          <p:cNvPr id="7" name="Shape 4"/>
          <p:cNvSpPr/>
          <p:nvPr/>
        </p:nvSpPr>
        <p:spPr>
          <a:xfrm>
            <a:off x="2223016" y="4302919"/>
            <a:ext cx="10184368" cy="1134904"/>
          </a:xfrm>
          <a:prstGeom prst="rect">
            <a:avLst/>
          </a:prstGeom>
          <a:solidFill>
            <a:srgbClr val="FFFFFF">
              <a:alpha val="4000"/>
            </a:srgbClr>
          </a:solidFill>
          <a:ln/>
        </p:spPr>
      </p:sp>
      <p:sp>
        <p:nvSpPr>
          <p:cNvPr id="8" name="Text 5"/>
          <p:cNvSpPr/>
          <p:nvPr/>
        </p:nvSpPr>
        <p:spPr>
          <a:xfrm>
            <a:off x="2409706" y="4422458"/>
            <a:ext cx="4714994" cy="298609"/>
          </a:xfrm>
          <a:prstGeom prst="rect">
            <a:avLst/>
          </a:prstGeom>
          <a:noFill/>
          <a:ln/>
        </p:spPr>
        <p:txBody>
          <a:bodyPr wrap="none" rtlCol="0" anchor="t"/>
          <a:lstStyle/>
          <a:p>
            <a:pPr marL="0" indent="0">
              <a:lnSpc>
                <a:spcPts val="2352"/>
              </a:lnSpc>
              <a:buNone/>
            </a:pPr>
            <a:r>
              <a:rPr lang="en-US" sz="1470" dirty="0">
                <a:solidFill>
                  <a:srgbClr val="E0D6DE"/>
                </a:solidFill>
                <a:latin typeface="Fira Sans" pitchFamily="34" charset="0"/>
                <a:ea typeface="Fira Sans" pitchFamily="34" charset="-122"/>
                <a:cs typeface="Fira Sans" pitchFamily="34" charset="-120"/>
              </a:rPr>
              <a:t>Integration with Existing Security Tools</a:t>
            </a:r>
            <a:endParaRPr lang="en-US" sz="1470" dirty="0"/>
          </a:p>
        </p:txBody>
      </p:sp>
      <p:sp>
        <p:nvSpPr>
          <p:cNvPr id="9" name="Text 6"/>
          <p:cNvSpPr/>
          <p:nvPr/>
        </p:nvSpPr>
        <p:spPr>
          <a:xfrm>
            <a:off x="7505700" y="4422458"/>
            <a:ext cx="4714994" cy="895826"/>
          </a:xfrm>
          <a:prstGeom prst="rect">
            <a:avLst/>
          </a:prstGeom>
          <a:noFill/>
          <a:ln/>
        </p:spPr>
        <p:txBody>
          <a:bodyPr wrap="square" rtlCol="0" anchor="t"/>
          <a:lstStyle/>
          <a:p>
            <a:pPr marL="0" indent="0">
              <a:lnSpc>
                <a:spcPts val="2352"/>
              </a:lnSpc>
              <a:buNone/>
            </a:pPr>
            <a:r>
              <a:rPr lang="en-US" sz="1470" dirty="0">
                <a:solidFill>
                  <a:srgbClr val="E0D6DE"/>
                </a:solidFill>
                <a:latin typeface="Fira Sans" pitchFamily="34" charset="0"/>
                <a:ea typeface="Fira Sans" pitchFamily="34" charset="-122"/>
                <a:cs typeface="Fira Sans" pitchFamily="34" charset="-120"/>
              </a:rPr>
              <a:t>Seamless integration with existing security information and event management (SIEM) systems, firewalls, and intrusion detection systems.</a:t>
            </a:r>
            <a:endParaRPr lang="en-US" sz="1470" dirty="0"/>
          </a:p>
        </p:txBody>
      </p:sp>
      <p:sp>
        <p:nvSpPr>
          <p:cNvPr id="10" name="Shape 7"/>
          <p:cNvSpPr/>
          <p:nvPr/>
        </p:nvSpPr>
        <p:spPr>
          <a:xfrm>
            <a:off x="2223016" y="5437822"/>
            <a:ext cx="10184368" cy="1134904"/>
          </a:xfrm>
          <a:prstGeom prst="rect">
            <a:avLst/>
          </a:prstGeom>
          <a:solidFill>
            <a:srgbClr val="000000">
              <a:alpha val="4000"/>
            </a:srgbClr>
          </a:solidFill>
          <a:ln/>
        </p:spPr>
      </p:sp>
      <p:sp>
        <p:nvSpPr>
          <p:cNvPr id="11" name="Text 8"/>
          <p:cNvSpPr/>
          <p:nvPr/>
        </p:nvSpPr>
        <p:spPr>
          <a:xfrm>
            <a:off x="2409706" y="5557361"/>
            <a:ext cx="4714994" cy="298609"/>
          </a:xfrm>
          <a:prstGeom prst="rect">
            <a:avLst/>
          </a:prstGeom>
          <a:noFill/>
          <a:ln/>
        </p:spPr>
        <p:txBody>
          <a:bodyPr wrap="none" rtlCol="0" anchor="t"/>
          <a:lstStyle/>
          <a:p>
            <a:pPr marL="0" indent="0">
              <a:lnSpc>
                <a:spcPts val="2352"/>
              </a:lnSpc>
              <a:buNone/>
            </a:pPr>
            <a:r>
              <a:rPr lang="en-US" sz="1470" dirty="0">
                <a:solidFill>
                  <a:srgbClr val="E0D6DE"/>
                </a:solidFill>
                <a:latin typeface="Fira Sans" pitchFamily="34" charset="0"/>
                <a:ea typeface="Fira Sans" pitchFamily="34" charset="-122"/>
                <a:cs typeface="Fira Sans" pitchFamily="34" charset="-120"/>
              </a:rPr>
              <a:t>Integration with Compliance Platforms</a:t>
            </a:r>
            <a:endParaRPr lang="en-US" sz="1470" dirty="0"/>
          </a:p>
        </p:txBody>
      </p:sp>
      <p:sp>
        <p:nvSpPr>
          <p:cNvPr id="12" name="Text 9"/>
          <p:cNvSpPr/>
          <p:nvPr/>
        </p:nvSpPr>
        <p:spPr>
          <a:xfrm>
            <a:off x="7505700" y="5557361"/>
            <a:ext cx="4714994" cy="895826"/>
          </a:xfrm>
          <a:prstGeom prst="rect">
            <a:avLst/>
          </a:prstGeom>
          <a:noFill/>
          <a:ln/>
        </p:spPr>
        <p:txBody>
          <a:bodyPr wrap="square" rtlCol="0" anchor="t"/>
          <a:lstStyle/>
          <a:p>
            <a:pPr marL="0" indent="0">
              <a:lnSpc>
                <a:spcPts val="2352"/>
              </a:lnSpc>
              <a:buNone/>
            </a:pPr>
            <a:r>
              <a:rPr lang="en-US" sz="1470" dirty="0">
                <a:solidFill>
                  <a:srgbClr val="E0D6DE"/>
                </a:solidFill>
                <a:latin typeface="Fira Sans" pitchFamily="34" charset="0"/>
                <a:ea typeface="Fira Sans" pitchFamily="34" charset="-122"/>
                <a:cs typeface="Fira Sans" pitchFamily="34" charset="-120"/>
              </a:rPr>
              <a:t>Integration with compliance management tools to streamline audit processes and ensure adherence to relevant regulations.</a:t>
            </a:r>
            <a:endParaRPr lang="en-US" sz="1470" dirty="0"/>
          </a:p>
        </p:txBody>
      </p:sp>
      <p:sp>
        <p:nvSpPr>
          <p:cNvPr id="13" name="Shape 10"/>
          <p:cNvSpPr/>
          <p:nvPr/>
        </p:nvSpPr>
        <p:spPr>
          <a:xfrm>
            <a:off x="2223016" y="6572726"/>
            <a:ext cx="10184368" cy="1134904"/>
          </a:xfrm>
          <a:prstGeom prst="rect">
            <a:avLst/>
          </a:prstGeom>
          <a:solidFill>
            <a:srgbClr val="FFFFFF">
              <a:alpha val="4000"/>
            </a:srgbClr>
          </a:solidFill>
          <a:ln/>
        </p:spPr>
      </p:sp>
      <p:sp>
        <p:nvSpPr>
          <p:cNvPr id="14" name="Text 11"/>
          <p:cNvSpPr/>
          <p:nvPr/>
        </p:nvSpPr>
        <p:spPr>
          <a:xfrm>
            <a:off x="2409706" y="6692265"/>
            <a:ext cx="4714994" cy="298609"/>
          </a:xfrm>
          <a:prstGeom prst="rect">
            <a:avLst/>
          </a:prstGeom>
          <a:noFill/>
          <a:ln/>
        </p:spPr>
        <p:txBody>
          <a:bodyPr wrap="none" rtlCol="0" anchor="t"/>
          <a:lstStyle/>
          <a:p>
            <a:pPr marL="0" indent="0">
              <a:lnSpc>
                <a:spcPts val="2352"/>
              </a:lnSpc>
              <a:buNone/>
            </a:pPr>
            <a:r>
              <a:rPr lang="en-US" sz="1470" dirty="0">
                <a:solidFill>
                  <a:srgbClr val="E0D6DE"/>
                </a:solidFill>
                <a:latin typeface="Fira Sans" pitchFamily="34" charset="0"/>
                <a:ea typeface="Fira Sans" pitchFamily="34" charset="-122"/>
                <a:cs typeface="Fira Sans" pitchFamily="34" charset="-120"/>
              </a:rPr>
              <a:t>Integration with Business Processes</a:t>
            </a:r>
            <a:endParaRPr lang="en-US" sz="1470" dirty="0"/>
          </a:p>
        </p:txBody>
      </p:sp>
      <p:sp>
        <p:nvSpPr>
          <p:cNvPr id="15" name="Text 12"/>
          <p:cNvSpPr/>
          <p:nvPr/>
        </p:nvSpPr>
        <p:spPr>
          <a:xfrm>
            <a:off x="7505700" y="6692265"/>
            <a:ext cx="4714994" cy="895826"/>
          </a:xfrm>
          <a:prstGeom prst="rect">
            <a:avLst/>
          </a:prstGeom>
          <a:noFill/>
          <a:ln/>
        </p:spPr>
        <p:txBody>
          <a:bodyPr wrap="square" rtlCol="0" anchor="t"/>
          <a:lstStyle/>
          <a:p>
            <a:pPr marL="0" indent="0">
              <a:lnSpc>
                <a:spcPts val="2352"/>
              </a:lnSpc>
              <a:buNone/>
            </a:pPr>
            <a:r>
              <a:rPr lang="en-US" sz="1470" dirty="0">
                <a:solidFill>
                  <a:srgbClr val="E0D6DE"/>
                </a:solidFill>
                <a:latin typeface="Fira Sans" pitchFamily="34" charset="0"/>
                <a:ea typeface="Fira Sans" pitchFamily="34" charset="-122"/>
                <a:cs typeface="Fira Sans" pitchFamily="34" charset="-120"/>
              </a:rPr>
              <a:t>Integration with business processes to automate risk assessment and mitigation activities, streamlining workflows and improving efficiency.</a:t>
            </a:r>
            <a:endParaRPr lang="en-US" sz="147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1444347"/>
            <a:ext cx="5054322" cy="5340787"/>
          </a:xfrm>
          <a:prstGeom prst="rect">
            <a:avLst/>
          </a:prstGeom>
        </p:spPr>
      </p:pic>
      <p:sp>
        <p:nvSpPr>
          <p:cNvPr id="6" name="Text 2"/>
          <p:cNvSpPr/>
          <p:nvPr/>
        </p:nvSpPr>
        <p:spPr>
          <a:xfrm>
            <a:off x="6091238" y="629603"/>
            <a:ext cx="7934325" cy="1080135"/>
          </a:xfrm>
          <a:prstGeom prst="rect">
            <a:avLst/>
          </a:prstGeom>
          <a:noFill/>
          <a:ln/>
        </p:spPr>
        <p:txBody>
          <a:bodyPr wrap="squar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Ensuring Compliance and Regulatory Adherence</a:t>
            </a:r>
            <a:endParaRPr lang="en-US" sz="3402" dirty="0"/>
          </a:p>
        </p:txBody>
      </p:sp>
      <p:pic>
        <p:nvPicPr>
          <p:cNvPr id="7" name="Image 2" descr="preencoded.png"/>
          <p:cNvPicPr>
            <a:picLocks noChangeAspect="1"/>
          </p:cNvPicPr>
          <p:nvPr/>
        </p:nvPicPr>
        <p:blipFill>
          <a:blip r:embed="rId5"/>
          <a:stretch>
            <a:fillRect/>
          </a:stretch>
        </p:blipFill>
        <p:spPr>
          <a:xfrm>
            <a:off x="6091238" y="1968937"/>
            <a:ext cx="431959" cy="431959"/>
          </a:xfrm>
          <a:prstGeom prst="rect">
            <a:avLst/>
          </a:prstGeom>
        </p:spPr>
      </p:pic>
      <p:sp>
        <p:nvSpPr>
          <p:cNvPr id="8" name="Text 3"/>
          <p:cNvSpPr/>
          <p:nvPr/>
        </p:nvSpPr>
        <p:spPr>
          <a:xfrm>
            <a:off x="6091238" y="2573655"/>
            <a:ext cx="3110151"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Data Privacy Regulations</a:t>
            </a:r>
            <a:endParaRPr lang="en-US" sz="1701" dirty="0"/>
          </a:p>
        </p:txBody>
      </p:sp>
      <p:sp>
        <p:nvSpPr>
          <p:cNvPr id="9" name="Text 4"/>
          <p:cNvSpPr/>
          <p:nvPr/>
        </p:nvSpPr>
        <p:spPr>
          <a:xfrm>
            <a:off x="6091238" y="2947154"/>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Compliance with data privacy regulations, such as GDPR and CCPA, requires robust data protection measures and access controls.</a:t>
            </a:r>
            <a:endParaRPr lang="en-US" sz="1361" dirty="0"/>
          </a:p>
        </p:txBody>
      </p:sp>
      <p:pic>
        <p:nvPicPr>
          <p:cNvPr id="10" name="Image 3" descr="preencoded.png"/>
          <p:cNvPicPr>
            <a:picLocks noChangeAspect="1"/>
          </p:cNvPicPr>
          <p:nvPr/>
        </p:nvPicPr>
        <p:blipFill>
          <a:blip r:embed="rId6"/>
          <a:stretch>
            <a:fillRect/>
          </a:stretch>
        </p:blipFill>
        <p:spPr>
          <a:xfrm>
            <a:off x="6091238" y="4018717"/>
            <a:ext cx="431959" cy="431959"/>
          </a:xfrm>
          <a:prstGeom prst="rect">
            <a:avLst/>
          </a:prstGeom>
        </p:spPr>
      </p:pic>
      <p:sp>
        <p:nvSpPr>
          <p:cNvPr id="11" name="Text 5"/>
          <p:cNvSpPr/>
          <p:nvPr/>
        </p:nvSpPr>
        <p:spPr>
          <a:xfrm>
            <a:off x="6091238" y="4623435"/>
            <a:ext cx="2332673"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Security Standards</a:t>
            </a:r>
            <a:endParaRPr lang="en-US" sz="1701" dirty="0"/>
          </a:p>
        </p:txBody>
      </p:sp>
      <p:sp>
        <p:nvSpPr>
          <p:cNvPr id="12" name="Text 6"/>
          <p:cNvSpPr/>
          <p:nvPr/>
        </p:nvSpPr>
        <p:spPr>
          <a:xfrm>
            <a:off x="6091238" y="4996934"/>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Adherence to industry security standards, such as ISO 27001 and NIST Cybersecurity Framework, demonstrates commitment to security best practices.</a:t>
            </a:r>
            <a:endParaRPr lang="en-US" sz="1361" dirty="0"/>
          </a:p>
        </p:txBody>
      </p:sp>
      <p:pic>
        <p:nvPicPr>
          <p:cNvPr id="13" name="Image 4" descr="preencoded.png"/>
          <p:cNvPicPr>
            <a:picLocks noChangeAspect="1"/>
          </p:cNvPicPr>
          <p:nvPr/>
        </p:nvPicPr>
        <p:blipFill>
          <a:blip r:embed="rId7"/>
          <a:stretch>
            <a:fillRect/>
          </a:stretch>
        </p:blipFill>
        <p:spPr>
          <a:xfrm>
            <a:off x="6091238" y="6068497"/>
            <a:ext cx="431959" cy="431959"/>
          </a:xfrm>
          <a:prstGeom prst="rect">
            <a:avLst/>
          </a:prstGeom>
        </p:spPr>
      </p:pic>
      <p:sp>
        <p:nvSpPr>
          <p:cNvPr id="14" name="Text 7"/>
          <p:cNvSpPr/>
          <p:nvPr/>
        </p:nvSpPr>
        <p:spPr>
          <a:xfrm>
            <a:off x="6091238" y="6673215"/>
            <a:ext cx="2850952"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Auditing and Reporting</a:t>
            </a:r>
            <a:endParaRPr lang="en-US" sz="1701" dirty="0"/>
          </a:p>
        </p:txBody>
      </p:sp>
      <p:sp>
        <p:nvSpPr>
          <p:cNvPr id="15" name="Text 8"/>
          <p:cNvSpPr/>
          <p:nvPr/>
        </p:nvSpPr>
        <p:spPr>
          <a:xfrm>
            <a:off x="6091238" y="7046714"/>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Regular audits and reporting provide evidence of compliance and demonstrate a commitment to risk management practices.</a:t>
            </a:r>
            <a:endParaRPr lang="en-US" sz="136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308729" y="2723078"/>
            <a:ext cx="4868942" cy="2783443"/>
          </a:xfrm>
          <a:prstGeom prst="rect">
            <a:avLst/>
          </a:prstGeom>
        </p:spPr>
      </p:pic>
      <p:sp>
        <p:nvSpPr>
          <p:cNvPr id="6" name="Text 2"/>
          <p:cNvSpPr/>
          <p:nvPr/>
        </p:nvSpPr>
        <p:spPr>
          <a:xfrm>
            <a:off x="6350437" y="1398984"/>
            <a:ext cx="7415927" cy="3086100"/>
          </a:xfrm>
          <a:prstGeom prst="rect">
            <a:avLst/>
          </a:prstGeom>
          <a:noFill/>
          <a:ln/>
        </p:spPr>
        <p:txBody>
          <a:bodyPr wrap="squar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Conclusion: Transforming Risk Management in the Cloud Era</a:t>
            </a:r>
            <a:endParaRPr lang="en-US" sz="4860" dirty="0"/>
          </a:p>
        </p:txBody>
      </p:sp>
      <p:sp>
        <p:nvSpPr>
          <p:cNvPr id="7" name="Text 3"/>
          <p:cNvSpPr/>
          <p:nvPr/>
        </p:nvSpPr>
        <p:spPr>
          <a:xfrm>
            <a:off x="6350437" y="4855369"/>
            <a:ext cx="7415927" cy="1975247"/>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By implementing a comprehensive cloud risk management platform, organizations can proactively assess, mitigate, and manage risks associated with cloud adoption. This approach empowers businesses to embrace the benefits of cloud computing while minimizing potential threats.</a:t>
            </a:r>
            <a:endParaRPr lang="en-US" sz="1944"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sndAc>
          <p:stSnd>
            <p:snd r:embed="rId3" name="applause.wav"/>
          </p:stSnd>
        </p:sndAc>
      </p:transition>
    </mc:Choice>
    <mc:Fallback>
      <p:transition spd="slow">
        <p:fade/>
        <p:sndAc>
          <p:stSnd>
            <p:snd r:embed="rId3" name="applause.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st Thank You Slide In PPT Presentation and Google Slides">
            <a:extLst>
              <a:ext uri="{FF2B5EF4-FFF2-40B4-BE49-F238E27FC236}">
                <a16:creationId xmlns:a16="http://schemas.microsoft.com/office/drawing/2014/main" id="{AA0D806B-83C4-129F-8ABD-DFEF9459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3919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bomb.wav"/>
          </p:stSnd>
        </p:sndAc>
      </p:transition>
    </mc:Choice>
    <mc:Fallback xmlns="">
      <p:transition spd="slow">
        <p:fade/>
        <p:sndAc>
          <p:stSnd>
            <p:snd r:embed="rId4" name="bomb.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573</Words>
  <Application>Microsoft Office PowerPoint</Application>
  <PresentationFormat>Custom</PresentationFormat>
  <Paragraphs>63</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Fira Mono</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Harsha Vardhan</cp:lastModifiedBy>
  <cp:revision>5</cp:revision>
  <dcterms:created xsi:type="dcterms:W3CDTF">2024-07-27T02:43:41Z</dcterms:created>
  <dcterms:modified xsi:type="dcterms:W3CDTF">2024-07-29T07:19:11Z</dcterms:modified>
</cp:coreProperties>
</file>